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  <p:sldMasterId id="2147483914" r:id="rId2"/>
  </p:sldMasterIdLst>
  <p:notesMasterIdLst>
    <p:notesMasterId r:id="rId42"/>
  </p:notesMasterIdLst>
  <p:sldIdLst>
    <p:sldId id="256" r:id="rId3"/>
    <p:sldId id="257" r:id="rId4"/>
    <p:sldId id="335" r:id="rId5"/>
    <p:sldId id="336" r:id="rId6"/>
    <p:sldId id="337" r:id="rId7"/>
    <p:sldId id="258" r:id="rId8"/>
    <p:sldId id="302" r:id="rId9"/>
    <p:sldId id="315" r:id="rId10"/>
    <p:sldId id="303" r:id="rId11"/>
    <p:sldId id="304" r:id="rId12"/>
    <p:sldId id="305" r:id="rId13"/>
    <p:sldId id="307" r:id="rId14"/>
    <p:sldId id="308" r:id="rId15"/>
    <p:sldId id="309" r:id="rId16"/>
    <p:sldId id="311" r:id="rId17"/>
    <p:sldId id="306" r:id="rId18"/>
    <p:sldId id="316" r:id="rId19"/>
    <p:sldId id="287" r:id="rId20"/>
    <p:sldId id="288" r:id="rId21"/>
    <p:sldId id="331" r:id="rId22"/>
    <p:sldId id="317" r:id="rId23"/>
    <p:sldId id="262" r:id="rId24"/>
    <p:sldId id="301" r:id="rId25"/>
    <p:sldId id="314" r:id="rId26"/>
    <p:sldId id="318" r:id="rId27"/>
    <p:sldId id="264" r:id="rId28"/>
    <p:sldId id="333" r:id="rId29"/>
    <p:sldId id="321" r:id="rId30"/>
    <p:sldId id="322" r:id="rId31"/>
    <p:sldId id="320" r:id="rId32"/>
    <p:sldId id="323" r:id="rId33"/>
    <p:sldId id="324" r:id="rId34"/>
    <p:sldId id="325" r:id="rId35"/>
    <p:sldId id="326" r:id="rId36"/>
    <p:sldId id="327" r:id="rId37"/>
    <p:sldId id="334" r:id="rId38"/>
    <p:sldId id="329" r:id="rId39"/>
    <p:sldId id="330" r:id="rId40"/>
    <p:sldId id="332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2961"/>
    <a:srgbClr val="703D8F"/>
    <a:srgbClr val="3333FF"/>
    <a:srgbClr val="5FFD63"/>
    <a:srgbClr val="FBFF65"/>
    <a:srgbClr val="B200C0"/>
    <a:srgbClr val="1003BD"/>
    <a:srgbClr val="180ED8"/>
    <a:srgbClr val="945AB8"/>
    <a:srgbClr val="2BD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50" d="100"/>
          <a:sy n="50" d="100"/>
        </p:scale>
        <p:origin x="-196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7859F8-B831-42D5-9B7F-BA29D1B38828}" type="datetimeFigureOut">
              <a:rPr lang="ru-RU"/>
              <a:pPr>
                <a:defRPr/>
              </a:pPr>
              <a:t>06.03.2016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65334B-8043-48D7-A2E3-6AFAC3091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0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2812F-BF55-452E-9A31-F77B9B404EE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Ольга\Рабочий стол\шаблоны\дьщ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90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92906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14B40-220D-4F03-89E0-883DE388135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EBCCE-A322-403D-9B8C-4CE53FD5AF9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3BE57-0405-47C5-B404-BC71F023262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BA8BD-A727-4A0D-BEA9-89580BBFAC4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3EFDCE-B54C-4DE8-9F91-2F2C06DC8A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490D2-594C-42DD-8564-D68C39E8215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ABF5A-325E-4963-9A40-9751F8913FB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4BB55-A53F-4262-9F97-70D83A92136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44342-9BCD-40F1-B914-7F09B70A213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14D40-3D90-466B-8B8E-DA5C7C90014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67771-8A12-4CE7-8DD9-2169C8B58A3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  <p:pic>
        <p:nvPicPr>
          <p:cNvPr id="9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8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9301" y="3929066"/>
            <a:ext cx="2974699" cy="2928934"/>
          </a:xfrm>
          <a:prstGeom prst="rect">
            <a:avLst/>
          </a:prstGeom>
          <a:noFill/>
        </p:spPr>
      </p:pic>
      <p:pic>
        <p:nvPicPr>
          <p:cNvPr id="9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9301" y="3929066"/>
            <a:ext cx="2974699" cy="2928934"/>
          </a:xfrm>
          <a:prstGeom prst="rect">
            <a:avLst/>
          </a:prstGeom>
          <a:noFill/>
        </p:spPr>
      </p:pic>
      <p:pic>
        <p:nvPicPr>
          <p:cNvPr id="11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  <p:pic>
        <p:nvPicPr>
          <p:cNvPr id="8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  <p:pic>
        <p:nvPicPr>
          <p:cNvPr id="7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  <p:pic>
        <p:nvPicPr>
          <p:cNvPr id="9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2" descr="C:\Documents and Settings\Ольга\Рабочий стол\шаблоны\щпг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515" y="914384"/>
            <a:ext cx="6036485" cy="5943616"/>
          </a:xfrm>
          <a:prstGeom prst="rect">
            <a:avLst/>
          </a:prstGeom>
          <a:noFill/>
        </p:spPr>
      </p:pic>
      <p:pic>
        <p:nvPicPr>
          <p:cNvPr id="9" name="Picture 2" descr="C:\Documents and Settings\Ольга\Рабочий стол\шаблоны\flovin44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254" y="4408324"/>
            <a:ext cx="2438422" cy="246093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i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196975"/>
            <a:ext cx="8447088" cy="4608513"/>
          </a:xfrm>
        </p:spPr>
        <p:txBody>
          <a:bodyPr>
            <a:normAutofit fontScale="92500" lnSpcReduction="20000"/>
          </a:bodyPr>
          <a:lstStyle/>
          <a:p>
            <a:pPr marR="0" algn="ctr" eaLnBrk="1" hangingPunct="1"/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Родительское собрание</a:t>
            </a:r>
          </a:p>
          <a:p>
            <a:pPr marR="0" algn="ctr" eaLnBrk="1" hangingPunct="1"/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«Семья 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и семейные </a:t>
            </a:r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ценности»</a:t>
            </a:r>
            <a:endParaRPr lang="ru-RU" sz="5400" dirty="0" smtClean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6000" i="0" dirty="0" smtClean="0">
                <a:solidFill>
                  <a:srgbClr val="7030A0"/>
                </a:solidFill>
                <a:effectLst/>
                <a:latin typeface="Monotype Corsiva" pitchFamily="66" charset="0"/>
              </a:rPr>
              <a:t>«Традиции семьи»</a:t>
            </a:r>
          </a:p>
          <a:p>
            <a:endParaRPr lang="ru-RU" sz="6000" i="0" dirty="0" smtClean="0">
              <a:solidFill>
                <a:srgbClr val="945AB8"/>
              </a:solidFill>
              <a:effectLst/>
              <a:latin typeface="Monotype Corsiva" pitchFamily="66" charset="0"/>
            </a:endParaRPr>
          </a:p>
          <a:p>
            <a:pPr algn="r"/>
            <a:r>
              <a:rPr lang="ru-RU" sz="2800" i="0" dirty="0" smtClean="0">
                <a:solidFill>
                  <a:srgbClr val="4C2961"/>
                </a:solidFill>
                <a:effectLst/>
                <a:latin typeface="Monotype Corsiva" pitchFamily="66" charset="0"/>
              </a:rPr>
              <a:t>Выполнил: Кочеткова Наталья Петровна</a:t>
            </a:r>
          </a:p>
          <a:p>
            <a:pPr algn="r"/>
            <a:r>
              <a:rPr lang="ru-RU" sz="2800" i="0" dirty="0" smtClean="0">
                <a:solidFill>
                  <a:srgbClr val="4C2961"/>
                </a:solidFill>
                <a:effectLst/>
                <a:latin typeface="Monotype Corsiva" pitchFamily="66" charset="0"/>
              </a:rPr>
              <a:t>Елизарова Ольга Александровна</a:t>
            </a:r>
          </a:p>
          <a:p>
            <a:pPr algn="r"/>
            <a:endParaRPr lang="ru-RU" sz="1800" dirty="0" smtClean="0">
              <a:effectLst/>
              <a:latin typeface="Monotype Corsiva" pitchFamily="66" charset="0"/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792163" y="6021388"/>
            <a:ext cx="6875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4732" y="525860"/>
            <a:ext cx="399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МАДОУ </a:t>
            </a:r>
            <a:r>
              <a:rPr lang="ru-RU" b="1" dirty="0" err="1" smtClean="0">
                <a:latin typeface="+mn-lt"/>
              </a:rPr>
              <a:t>гНВ</a:t>
            </a:r>
            <a:r>
              <a:rPr lang="ru-RU" b="1" dirty="0" smtClean="0">
                <a:latin typeface="+mn-lt"/>
              </a:rPr>
              <a:t> ДС №77 «Эрудит»</a:t>
            </a:r>
            <a:endParaRPr lang="ru-RU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/>
                <a:ea typeface="Times New Roman"/>
              </a:rPr>
              <a:t>Русская </a:t>
            </a:r>
            <a:r>
              <a:rPr lang="ru-RU" sz="3200" dirty="0">
                <a:latin typeface="Times New Roman"/>
                <a:ea typeface="Times New Roman"/>
              </a:rPr>
              <a:t>пословица: </a:t>
            </a:r>
            <a:endParaRPr lang="ru-RU" sz="3200" dirty="0" smtClean="0">
              <a:latin typeface="Times New Roman"/>
              <a:ea typeface="Times New Roman"/>
            </a:endParaRPr>
          </a:p>
          <a:p>
            <a:endParaRPr lang="ru-RU" sz="3200" dirty="0" smtClean="0">
              <a:latin typeface="Times New Roman"/>
              <a:ea typeface="Times New Roman"/>
            </a:endParaRPr>
          </a:p>
          <a:p>
            <a:r>
              <a:rPr lang="ru-RU" sz="3200" dirty="0" smtClean="0">
                <a:latin typeface="Times New Roman"/>
                <a:ea typeface="Times New Roman"/>
              </a:rPr>
              <a:t>"</a:t>
            </a:r>
            <a:r>
              <a:rPr lang="ru-RU" sz="3200" dirty="0">
                <a:latin typeface="Times New Roman"/>
                <a:ea typeface="Times New Roman"/>
              </a:rPr>
              <a:t>Жить для </a:t>
            </a:r>
            <a:r>
              <a:rPr lang="ru-RU" sz="3200" dirty="0" smtClean="0">
                <a:latin typeface="Times New Roman"/>
                <a:ea typeface="Times New Roman"/>
              </a:rPr>
              <a:t>себя – </a:t>
            </a:r>
            <a:r>
              <a:rPr lang="ru-RU" sz="3200" dirty="0">
                <a:latin typeface="Times New Roman"/>
                <a:ea typeface="Times New Roman"/>
              </a:rPr>
              <a:t>тлеть, </a:t>
            </a:r>
            <a:endParaRPr lang="ru-RU" sz="3200" dirty="0" smtClean="0">
              <a:latin typeface="Times New Roman"/>
              <a:ea typeface="Times New Roman"/>
            </a:endParaRPr>
          </a:p>
          <a:p>
            <a:r>
              <a:rPr lang="ru-RU" sz="3200" dirty="0" smtClean="0">
                <a:latin typeface="Times New Roman"/>
                <a:ea typeface="Times New Roman"/>
              </a:rPr>
              <a:t>для </a:t>
            </a:r>
            <a:r>
              <a:rPr lang="ru-RU" sz="3200" dirty="0">
                <a:latin typeface="Times New Roman"/>
                <a:ea typeface="Times New Roman"/>
              </a:rPr>
              <a:t>семьи – </a:t>
            </a:r>
            <a:r>
              <a:rPr lang="ru-RU" sz="3200" dirty="0" smtClean="0">
                <a:latin typeface="Times New Roman"/>
                <a:ea typeface="Times New Roman"/>
              </a:rPr>
              <a:t>…                 , </a:t>
            </a:r>
          </a:p>
          <a:p>
            <a:r>
              <a:rPr lang="ru-RU" sz="3200" dirty="0" smtClean="0">
                <a:latin typeface="Times New Roman"/>
                <a:ea typeface="Times New Roman"/>
              </a:rPr>
              <a:t>а </a:t>
            </a:r>
            <a:r>
              <a:rPr lang="ru-RU" sz="3200" dirty="0">
                <a:latin typeface="Times New Roman"/>
                <a:ea typeface="Times New Roman"/>
              </a:rPr>
              <a:t>для народа – </a:t>
            </a:r>
            <a:r>
              <a:rPr lang="ru-RU" sz="3200" dirty="0" smtClean="0">
                <a:latin typeface="Times New Roman"/>
                <a:ea typeface="Times New Roman"/>
              </a:rPr>
              <a:t>светить»</a:t>
            </a:r>
          </a:p>
          <a:p>
            <a:r>
              <a:rPr lang="ru-RU" sz="3200" dirty="0">
                <a:latin typeface="Times New Roman"/>
                <a:ea typeface="Times New Roman"/>
              </a:rPr>
              <a:t> </a:t>
            </a:r>
            <a:br>
              <a:rPr lang="ru-RU" sz="3200" dirty="0">
                <a:latin typeface="Times New Roman"/>
                <a:ea typeface="Times New Roman"/>
              </a:rPr>
            </a:b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7374" y="29249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Гореть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b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9848"/>
            <a:ext cx="3273923" cy="316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По легенде, Россию охраняют три сестры: Вера, Надежда и </a:t>
            </a:r>
            <a:r>
              <a:rPr lang="ru-RU" sz="3200" dirty="0" smtClean="0">
                <a:latin typeface="Times New Roman"/>
                <a:ea typeface="Times New Roman"/>
              </a:rPr>
              <a:t>Любовь, </a:t>
            </a:r>
            <a:r>
              <a:rPr lang="ru-RU" sz="3200" dirty="0">
                <a:latin typeface="Times New Roman"/>
                <a:ea typeface="Times New Roman"/>
              </a:rPr>
              <a:t>и их мать. </a:t>
            </a:r>
            <a:endParaRPr lang="ru-RU" sz="3200" dirty="0" smtClean="0">
              <a:latin typeface="Times New Roman"/>
              <a:ea typeface="Times New Roman"/>
            </a:endParaRPr>
          </a:p>
          <a:p>
            <a:endParaRPr lang="ru-RU" sz="3200" dirty="0">
              <a:latin typeface="Times New Roman"/>
              <a:ea typeface="Times New Roman"/>
            </a:endParaRPr>
          </a:p>
          <a:p>
            <a:r>
              <a:rPr lang="ru-RU" sz="3200" dirty="0" smtClean="0">
                <a:latin typeface="Times New Roman"/>
                <a:ea typeface="Times New Roman"/>
              </a:rPr>
              <a:t>Назовите </a:t>
            </a:r>
            <a:r>
              <a:rPr lang="ru-RU" sz="3200" dirty="0">
                <a:latin typeface="Times New Roman"/>
                <a:ea typeface="Times New Roman"/>
              </a:rPr>
              <a:t>имя матери трёх сестёр</a:t>
            </a:r>
            <a:r>
              <a:rPr lang="ru-RU" sz="3200" dirty="0" smtClean="0">
                <a:latin typeface="Times New Roman"/>
                <a:ea typeface="Times New Roman"/>
              </a:rPr>
              <a:t>. </a:t>
            </a:r>
          </a:p>
          <a:p>
            <a:pPr algn="r"/>
            <a:r>
              <a:rPr lang="ru-RU" sz="3200" dirty="0" smtClean="0">
                <a:latin typeface="Times New Roman"/>
                <a:ea typeface="Times New Roman"/>
              </a:rPr>
              <a:t>(</a:t>
            </a:r>
            <a:r>
              <a:rPr lang="ru-RU" sz="3200" dirty="0">
                <a:latin typeface="Times New Roman"/>
                <a:ea typeface="Times New Roman"/>
              </a:rPr>
              <a:t>Софья, то есть Мудрость.)  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0" y="2724328"/>
            <a:ext cx="3838575" cy="3838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Как звучит русская «фруктовая» пословица о том, кто унаследовал плохое, неблаговидное поведение от отца или матери? 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r"/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  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69012"/>
            <a:ext cx="1249363" cy="93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81150" y="3842187"/>
            <a:ext cx="63752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«Яблоко от яблони недалеко падает».</a:t>
            </a:r>
            <a: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  <a:t> </a:t>
            </a:r>
            <a:b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2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О какой русской игрушке эта цитата из энциклопедии: </a:t>
            </a:r>
            <a:endParaRPr lang="ru-RU" sz="3200" dirty="0" smtClean="0">
              <a:latin typeface="Times New Roman"/>
              <a:ea typeface="Times New Roman"/>
            </a:endParaRPr>
          </a:p>
          <a:p>
            <a:r>
              <a:rPr lang="ru-RU" sz="3200" i="1" dirty="0" smtClean="0">
                <a:latin typeface="Times New Roman"/>
                <a:ea typeface="Times New Roman"/>
              </a:rPr>
              <a:t>"</a:t>
            </a:r>
            <a:r>
              <a:rPr lang="ru-RU" sz="3200" i="1" dirty="0">
                <a:latin typeface="Times New Roman"/>
                <a:ea typeface="Times New Roman"/>
              </a:rPr>
              <a:t>Она олицетворяет идею крепкой семьи, достатка, продолжения рода, несет в себе идею единства</a:t>
            </a:r>
            <a:r>
              <a:rPr lang="ru-RU" sz="3200" i="1" dirty="0" smtClean="0">
                <a:latin typeface="Times New Roman"/>
                <a:ea typeface="Times New Roman"/>
              </a:rPr>
              <a:t>"?</a:t>
            </a:r>
          </a:p>
          <a:p>
            <a:pPr algn="r"/>
            <a:r>
              <a:rPr lang="ru-RU" sz="3200" dirty="0">
                <a:latin typeface="Times New Roman"/>
                <a:ea typeface="Times New Roman"/>
              </a:rPr>
              <a:t> </a:t>
            </a:r>
            <a:r>
              <a:rPr lang="ru-RU" sz="3200" dirty="0" smtClean="0">
                <a:latin typeface="Times New Roman"/>
                <a:ea typeface="Times New Roman"/>
              </a:rPr>
              <a:t>(Матрёшка.)</a:t>
            </a:r>
            <a:r>
              <a:rPr lang="ru-RU" sz="3200" dirty="0">
                <a:latin typeface="Times New Roman"/>
                <a:ea typeface="Times New Roman"/>
              </a:rPr>
              <a:t> </a:t>
            </a:r>
            <a:br>
              <a:rPr lang="ru-RU" sz="3200" dirty="0"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  <a:t> </a:t>
            </a:r>
            <a:b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  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6" y="4149080"/>
            <a:ext cx="1783093" cy="13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Назовите самую семейную геометрическую фигуру. 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r"/>
            <a:endParaRPr lang="ru-RU" sz="3200" dirty="0">
              <a:latin typeface="Times New Roman"/>
              <a:ea typeface="Times New Roman"/>
            </a:endParaRPr>
          </a:p>
          <a:p>
            <a:pPr algn="r"/>
            <a: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  <a:t> </a:t>
            </a:r>
            <a:b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  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0" y="1412776"/>
            <a:ext cx="8610533" cy="32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00757" y="4979352"/>
            <a:ext cx="6686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(Круг. Тесный семейный круг, в семейном кругу.) </a:t>
            </a:r>
            <a:b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9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67687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/>
                <a:ea typeface="Times New Roman"/>
              </a:rPr>
              <a:t>Родительский инструктаж одним словом – это... </a:t>
            </a:r>
            <a:endParaRPr lang="ru-RU" sz="3600" dirty="0" smtClean="0">
              <a:latin typeface="Times New Roman"/>
              <a:ea typeface="Times New Roman"/>
            </a:endParaRPr>
          </a:p>
          <a:p>
            <a:pPr algn="r"/>
            <a:r>
              <a:rPr lang="ru-RU" sz="3600" dirty="0" smtClean="0">
                <a:latin typeface="Times New Roman"/>
                <a:ea typeface="Times New Roman"/>
              </a:rPr>
              <a:t>(</a:t>
            </a:r>
            <a:r>
              <a:rPr lang="ru-RU" sz="3600" dirty="0">
                <a:latin typeface="Times New Roman"/>
                <a:ea typeface="Times New Roman"/>
              </a:rPr>
              <a:t>Наказ</a:t>
            </a:r>
            <a:r>
              <a:rPr lang="ru-RU" sz="3600" dirty="0" smtClean="0">
                <a:latin typeface="Times New Roman"/>
                <a:ea typeface="Times New Roman"/>
              </a:rPr>
              <a:t>.)</a:t>
            </a:r>
            <a:r>
              <a:rPr lang="ru-RU" sz="3600" dirty="0">
                <a:latin typeface="Times New Roman"/>
                <a:ea typeface="Times New Roman"/>
              </a:rPr>
              <a:t> 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  <a:t> </a:t>
            </a:r>
            <a:br>
              <a:rPr lang="ru-RU" sz="3200" b="1" dirty="0">
                <a:solidFill>
                  <a:srgbClr val="555555"/>
                </a:solidFill>
                <a:latin typeface="Times New Roman"/>
                <a:ea typeface="Times New Roman"/>
              </a:rPr>
            </a:b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  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6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6912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Первый, старший ребёнок в семье – первенец. А как на Руси назывался третий ребёнок в семье?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r"/>
            <a:r>
              <a:rPr lang="ru-RU" sz="3200" dirty="0" smtClean="0">
                <a:latin typeface="Times New Roman"/>
                <a:ea typeface="Times New Roman"/>
              </a:rPr>
              <a:t>Третьяк</a:t>
            </a:r>
          </a:p>
          <a:p>
            <a:r>
              <a:rPr lang="ru-RU" sz="3200" dirty="0" smtClean="0">
                <a:latin typeface="Times New Roman"/>
                <a:ea typeface="Times New Roman"/>
              </a:rPr>
              <a:t> </a:t>
            </a:r>
            <a:r>
              <a:rPr lang="ru-RU" sz="3200" dirty="0">
                <a:latin typeface="Times New Roman"/>
                <a:ea typeface="Times New Roman"/>
              </a:rPr>
              <a:t> А последний</a:t>
            </a:r>
            <a:r>
              <a:rPr lang="ru-RU" sz="3200" dirty="0" smtClean="0">
                <a:latin typeface="Times New Roman"/>
                <a:ea typeface="Times New Roman"/>
              </a:rPr>
              <a:t>?</a:t>
            </a:r>
          </a:p>
          <a:p>
            <a:pPr algn="r"/>
            <a:r>
              <a:rPr lang="ru-RU" sz="3200" dirty="0">
                <a:latin typeface="Times New Roman"/>
                <a:ea typeface="Times New Roman"/>
              </a:rPr>
              <a:t> П</a:t>
            </a:r>
            <a:r>
              <a:rPr lang="ru-RU" sz="3200" dirty="0" smtClean="0">
                <a:latin typeface="Times New Roman"/>
                <a:ea typeface="Times New Roman"/>
              </a:rPr>
              <a:t>оскрёбыш</a:t>
            </a:r>
            <a:r>
              <a:rPr lang="ru-RU" sz="3200" dirty="0">
                <a:latin typeface="Times New Roman"/>
                <a:ea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</a:rPr>
            </a:br>
            <a:r>
              <a:rPr lang="ru-RU" sz="3200" dirty="0">
                <a:latin typeface="Times New Roman"/>
                <a:ea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622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Народная мудрость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 b="9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5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Народная мудрость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628801"/>
            <a:ext cx="734481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гостях хорошо, а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дома …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лучше.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Вместе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тесно, да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врозь…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скучно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Не красна изба углами, а … </a:t>
            </a:r>
          </a:p>
          <a:p>
            <a:pPr lvl="0"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красна пирогами</a:t>
            </a:r>
            <a:endParaRPr lang="ru-RU" sz="3200" b="1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r">
              <a:lnSpc>
                <a:spcPct val="115000"/>
              </a:lnSpc>
              <a:spcAft>
                <a:spcPts val="0"/>
              </a:spcAft>
            </a:pPr>
            <a:endParaRPr lang="ru-RU" sz="48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 algn="r">
              <a:lnSpc>
                <a:spcPct val="115000"/>
              </a:lnSpc>
              <a:spcAft>
                <a:spcPts val="0"/>
              </a:spcAft>
            </a:pPr>
            <a:r>
              <a:rPr lang="ru-RU" sz="4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4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84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Народная мудрость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628801"/>
            <a:ext cx="784887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недружной семье добра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…</a:t>
            </a:r>
          </a:p>
          <a:p>
            <a:pPr lvl="0"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бывает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Человек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без семьи, что дерево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без …</a:t>
            </a:r>
          </a:p>
          <a:p>
            <a:pPr lvl="0" algn="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плодов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хорошей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семье    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…    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дети растут</a:t>
            </a:r>
            <a:endParaRPr lang="ru-RU" sz="4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3636313"/>
            <a:ext cx="1881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хорошие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«</a:t>
            </a:r>
            <a:r>
              <a:rPr lang="ru-RU" sz="3600" dirty="0" smtClean="0">
                <a:solidFill>
                  <a:schemeClr val="tx1"/>
                </a:solidFill>
                <a:effectLst/>
                <a:ea typeface="Calibri"/>
                <a:cs typeface="Times New Roman"/>
              </a:rPr>
              <a:t>Любовь </a:t>
            </a:r>
            <a:r>
              <a:rPr lang="ru-RU" sz="36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к Родине начинается с любви к </a:t>
            </a:r>
            <a:r>
              <a:rPr lang="ru-RU" sz="36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семье» </a:t>
            </a:r>
            <a:r>
              <a:rPr lang="ru-RU" sz="3300" b="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Современник </a:t>
            </a:r>
            <a:r>
              <a:rPr lang="ru-RU" sz="3300" b="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Шекспира </a:t>
            </a:r>
            <a:r>
              <a:rPr lang="ru-RU" sz="3300" b="0" dirty="0" err="1">
                <a:solidFill>
                  <a:srgbClr val="000000"/>
                </a:solidFill>
                <a:effectLst/>
                <a:ea typeface="Calibri"/>
                <a:cs typeface="Times New Roman"/>
              </a:rPr>
              <a:t>Фрэнсис</a:t>
            </a:r>
            <a:r>
              <a:rPr lang="ru-RU" sz="3300" b="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 </a:t>
            </a:r>
            <a:r>
              <a:rPr lang="ru-RU" sz="3300" b="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Бэкон</a:t>
            </a:r>
            <a:r>
              <a:rPr lang="ru-RU" sz="3300" b="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 </a:t>
            </a:r>
            <a:endParaRPr lang="ru-RU" sz="3300" b="0" dirty="0"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36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«Счастлив </a:t>
            </a:r>
            <a:r>
              <a:rPr lang="ru-RU" sz="36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тот, кто </a:t>
            </a:r>
            <a:r>
              <a:rPr lang="ru-RU" sz="36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счастлив </a:t>
            </a:r>
            <a:r>
              <a:rPr lang="ru-RU" sz="36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у себя дома. </a:t>
            </a:r>
            <a:br>
              <a:rPr lang="ru-RU" sz="36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</a:br>
            <a:r>
              <a:rPr lang="ru-RU" sz="3000" b="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Л.Н. Толстой </a:t>
            </a:r>
            <a:endParaRPr lang="ru-RU" sz="3000" b="0" dirty="0">
              <a:effectLst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3600" dirty="0">
                <a:solidFill>
                  <a:schemeClr val="tx1"/>
                </a:solidFill>
                <a:effectLst/>
                <a:ea typeface="Times New Roman"/>
                <a:cs typeface="Times New Roman"/>
              </a:rPr>
              <a:t>"Лишь у счастливых родителей вырастают счастливые дети". </a:t>
            </a:r>
            <a:br>
              <a:rPr lang="ru-RU" sz="3600" dirty="0">
                <a:solidFill>
                  <a:schemeClr val="tx1"/>
                </a:solidFill>
                <a:effectLst/>
                <a:ea typeface="Times New Roman"/>
                <a:cs typeface="Times New Roman"/>
              </a:rPr>
            </a:br>
            <a:r>
              <a:rPr lang="ru-RU" sz="3000" b="0" dirty="0" smtClean="0">
                <a:solidFill>
                  <a:schemeClr val="tx1"/>
                </a:solidFill>
                <a:effectLst/>
                <a:ea typeface="Times New Roman"/>
                <a:cs typeface="Times New Roman"/>
              </a:rPr>
              <a:t>А.С</a:t>
            </a:r>
            <a:r>
              <a:rPr lang="ru-RU" sz="3000" b="0" dirty="0">
                <a:solidFill>
                  <a:schemeClr val="tx1"/>
                </a:solidFill>
                <a:effectLst/>
                <a:ea typeface="Times New Roman"/>
                <a:cs typeface="Times New Roman"/>
              </a:rPr>
              <a:t>. </a:t>
            </a:r>
            <a:r>
              <a:rPr lang="ru-RU" sz="3000" b="0" dirty="0" smtClean="0">
                <a:solidFill>
                  <a:schemeClr val="tx1"/>
                </a:solidFill>
                <a:effectLst/>
                <a:ea typeface="Times New Roman"/>
                <a:cs typeface="Times New Roman"/>
              </a:rPr>
              <a:t>Макаренко</a:t>
            </a:r>
            <a:r>
              <a:rPr lang="ru-RU" sz="3600" dirty="0">
                <a:solidFill>
                  <a:srgbClr val="555555"/>
                </a:solidFill>
                <a:effectLst/>
                <a:ea typeface="Times New Roman"/>
                <a:cs typeface="Times New Roman"/>
              </a:rPr>
              <a:t> </a:t>
            </a:r>
            <a:endParaRPr lang="ru-RU" sz="3600" dirty="0"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Пословицы про родителей и детей</a:t>
            </a:r>
            <a:endParaRPr lang="ru-RU" dirty="0"/>
          </a:p>
        </p:txBody>
      </p:sp>
      <p:pic>
        <p:nvPicPr>
          <p:cNvPr id="1026" name="Picture 2" descr="http://uchitel-slovesnosti.ru/996/131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 b="79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5301"/>
          <a:stretch/>
        </p:blipFill>
        <p:spPr>
          <a:xfrm>
            <a:off x="899592" y="612775"/>
            <a:ext cx="6379096" cy="49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Итоги анкетирования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409" y="-819472"/>
            <a:ext cx="5042520" cy="2880047"/>
          </a:xfrm>
        </p:spPr>
        <p:txBody>
          <a:bodyPr>
            <a:noAutofit/>
          </a:bodyPr>
          <a:lstStyle/>
          <a:p>
            <a:pPr eaLnBrk="1" hangingPunct="1"/>
            <a:r>
              <a:rPr lang="ru-RU" sz="6000" dirty="0" smtClean="0">
                <a:solidFill>
                  <a:srgbClr val="FBFF65"/>
                </a:solidFill>
                <a:latin typeface="Monotype Corsiva" pitchFamily="66" charset="0"/>
              </a:rPr>
              <a:t>Семейные традиции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4229">
            <a:off x="5318125" y="906463"/>
            <a:ext cx="307022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1821" y="234888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Традиция – это то, что перешло от одного поколения к другому, </a:t>
            </a:r>
            <a:endParaRPr lang="ru-RU" sz="3200" dirty="0" smtClean="0">
              <a:latin typeface="Times New Roman"/>
              <a:ea typeface="Times New Roman"/>
            </a:endParaRPr>
          </a:p>
          <a:p>
            <a:r>
              <a:rPr lang="ru-RU" sz="3200" dirty="0" smtClean="0">
                <a:latin typeface="Times New Roman"/>
                <a:ea typeface="Times New Roman"/>
              </a:rPr>
              <a:t>что </a:t>
            </a:r>
            <a:r>
              <a:rPr lang="ru-RU" sz="3200" dirty="0">
                <a:latin typeface="Times New Roman"/>
                <a:ea typeface="Times New Roman"/>
              </a:rPr>
              <a:t>унаследовано от предшествующих поколений (взгляды, вкусы, идеи, обычаи). 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Любовь, взаимоуважение, дружба, доверие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Забота  друг  о  друге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Гостеприимство</a:t>
            </a:r>
            <a:endParaRPr lang="kk-KZ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Совместный  отдых, досуг, увлечения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Совместные  праздники (загадки, викторины, познавательные игры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kk-KZ" dirty="0" smtClean="0">
                <a:solidFill>
                  <a:srgbClr val="000000"/>
                </a:solidFill>
                <a:latin typeface="Times New Roman" pitchFamily="18" charset="0"/>
              </a:rPr>
              <a:t>Трудовые династии (династии врачей, учителей...)</a:t>
            </a:r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Трудолюбие (субботники, выезд на дачу)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Чтение перед сном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Собственное совместное сочинительство сказок вместе с ребенком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k-KZ" sz="3800" b="1" dirty="0" smtClean="0">
                <a:solidFill>
                  <a:schemeClr val="tx1"/>
                </a:solidFill>
                <a:latin typeface="Times New Roman" pitchFamily="18" charset="0"/>
              </a:rPr>
              <a:t>Традиции семьи</a:t>
            </a:r>
            <a:endParaRPr lang="ru-RU" sz="38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980">
            <a:off x="262608" y="188640"/>
            <a:ext cx="1929607" cy="14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759179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Воскресный обед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Совместный ужин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Вечерние прогулки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Выезд на природу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Ведение семейного альбома, семейной родословной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Отметка на дверной косяке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k-KZ" sz="3800" b="1" dirty="0" smtClean="0">
                <a:solidFill>
                  <a:schemeClr val="tx1"/>
                </a:solidFill>
                <a:latin typeface="Times New Roman" pitchFamily="18" charset="0"/>
              </a:rPr>
              <a:t>Традиции семьи</a:t>
            </a:r>
            <a:endParaRPr lang="ru-RU" sz="38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2" descr="C:\Users\Самир\Desktop\115003_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439" y="4124109"/>
            <a:ext cx="3301162" cy="249536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0" r="11250"/>
          <a:stretch/>
        </p:blipFill>
        <p:spPr bwMode="auto">
          <a:xfrm>
            <a:off x="539552" y="3858493"/>
            <a:ext cx="1934397" cy="2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134498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4536504" cy="4672941"/>
          </a:xfrm>
        </p:spPr>
      </p:pic>
    </p:spTree>
    <p:extLst>
      <p:ext uri="{BB962C8B-B14F-4D97-AF65-F5344CB8AC3E}">
        <p14:creationId xmlns:p14="http://schemas.microsoft.com/office/powerpoint/2010/main" val="8529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9446840" cy="5667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Семейные традиции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8507982" cy="7093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  <a:cs typeface="Times New Roman"/>
              </a:rPr>
              <a:t>укрепят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семейные узы, </a:t>
            </a:r>
            <a:endParaRPr lang="ru-RU" sz="2400" dirty="0" smtClean="0">
              <a:latin typeface="+mn-lt"/>
              <a:ea typeface="Times New Roman"/>
              <a:cs typeface="Times New Roman"/>
            </a:endParaRPr>
          </a:p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  <a:cs typeface="Times New Roman"/>
              </a:rPr>
              <a:t>помогут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в воспитании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детей</a:t>
            </a:r>
          </a:p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  <a:cs typeface="Times New Roman"/>
              </a:rPr>
              <a:t>дадут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возможность ребенку ощутить чувство гордости за свою семью и за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себя</a:t>
            </a:r>
            <a:endParaRPr lang="ru-RU" sz="2400" dirty="0" smtClean="0">
              <a:latin typeface="+mn-lt"/>
              <a:ea typeface="Times New Roman"/>
            </a:endParaRPr>
          </a:p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</a:rPr>
              <a:t>помогут ощутить </a:t>
            </a:r>
            <a:r>
              <a:rPr lang="ru-RU" sz="2400" dirty="0">
                <a:latin typeface="+mn-lt"/>
                <a:ea typeface="Times New Roman"/>
              </a:rPr>
              <a:t>стабильность жизненного </a:t>
            </a:r>
            <a:r>
              <a:rPr lang="ru-RU" sz="2400" dirty="0" smtClean="0">
                <a:latin typeface="+mn-lt"/>
                <a:ea typeface="Times New Roman"/>
              </a:rPr>
              <a:t>уклада,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чувство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уверенности в окружающем мире и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защищенности</a:t>
            </a:r>
          </a:p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</a:rPr>
              <a:t> настроит ребенка </a:t>
            </a:r>
            <a:r>
              <a:rPr lang="ru-RU" sz="2400" dirty="0">
                <a:latin typeface="+mn-lt"/>
                <a:ea typeface="Times New Roman"/>
              </a:rPr>
              <a:t>на оптимизм и позитивное восприятие </a:t>
            </a:r>
            <a:r>
              <a:rPr lang="ru-RU" sz="2400" dirty="0" smtClean="0">
                <a:latin typeface="+mn-lt"/>
                <a:ea typeface="Times New Roman"/>
              </a:rPr>
              <a:t>жизни</a:t>
            </a:r>
          </a:p>
          <a:p>
            <a:pPr marL="457200" indent="-4572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Font typeface="Wingdings" pitchFamily="2" charset="2"/>
              <a:buChar char="ü"/>
            </a:pPr>
            <a:r>
              <a:rPr lang="ru-RU" sz="2400" dirty="0" smtClean="0">
                <a:latin typeface="+mn-lt"/>
                <a:ea typeface="Times New Roman"/>
              </a:rPr>
              <a:t>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создадут неповторимые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детские воспоминания, о которых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ребенок будет </a:t>
            </a:r>
            <a:r>
              <a:rPr lang="ru-RU" sz="2400" dirty="0">
                <a:latin typeface="+mn-lt"/>
                <a:ea typeface="Times New Roman"/>
                <a:cs typeface="Times New Roman"/>
              </a:rPr>
              <a:t>когда-нибудь рассказывать своим </a:t>
            </a:r>
            <a:r>
              <a:rPr lang="ru-RU" sz="2400" dirty="0" smtClean="0">
                <a:latin typeface="+mn-lt"/>
                <a:ea typeface="Times New Roman"/>
                <a:cs typeface="Times New Roman"/>
              </a:rPr>
              <a:t>детям</a:t>
            </a:r>
            <a:endParaRPr lang="ru-RU" sz="2400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2800" dirty="0"/>
          </a:p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02031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2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b="366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idx="1"/>
          </p:nvPr>
        </p:nvSpPr>
        <p:spPr/>
      </p:sp>
      <p:pic>
        <p:nvPicPr>
          <p:cNvPr id="10243" name="Picture 3" descr="C:\Users\Н\Desktop\5585ae67db7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70049"/>
            <a:ext cx="5400600" cy="69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528392" cy="25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46" y="184291"/>
            <a:ext cx="3310742" cy="32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0" y="3645023"/>
            <a:ext cx="4473125" cy="25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3"/>
          <a:stretch/>
        </p:blipFill>
        <p:spPr bwMode="auto">
          <a:xfrm>
            <a:off x="243255" y="2420888"/>
            <a:ext cx="8252797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0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109663"/>
            <a:ext cx="82486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00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365873" cy="291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89014"/>
            <a:ext cx="4932014" cy="32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5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42963"/>
            <a:ext cx="809625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819150"/>
            <a:ext cx="83343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3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336704" cy="361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9813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4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Пожелания родителям!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2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ea typeface="Calibri"/>
              </a:rPr>
              <a:t>Семья </a:t>
            </a:r>
            <a:r>
              <a:rPr lang="ru-RU" sz="2800" dirty="0">
                <a:solidFill>
                  <a:srgbClr val="000000"/>
                </a:solidFill>
                <a:effectLst/>
                <a:ea typeface="Calibri"/>
              </a:rPr>
              <a:t>– главное богатство в жизни</a:t>
            </a:r>
            <a:endParaRPr lang="ru-RU" sz="2800" dirty="0"/>
          </a:p>
        </p:txBody>
      </p:sp>
      <p:pic>
        <p:nvPicPr>
          <p:cNvPr id="1026" name="Picture 2" descr="C:\Users\Н\Desktop\сем традиции\527b527c313b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6528725" cy="48965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25509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Берегите себя и своих близких!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165304"/>
            <a:ext cx="5486400" cy="566738"/>
          </a:xfrm>
        </p:spPr>
        <p:txBody>
          <a:bodyPr/>
          <a:lstStyle/>
          <a:p>
            <a:r>
              <a:rPr lang="ru-RU" dirty="0" smtClean="0"/>
              <a:t>Подарки от детей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64518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Берегите своих детей, их за шалости не ругайте.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Зло своих неудачных дней никогда на них не срывайте.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Не сердитесь на них всерьёз, даже если они провинились.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Ничего нет дороже слёз, что с ресничек родных скатились.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Если валит усталость с ног совладать с нею нету мочи,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Ну а к вам подойдёт сынок или руку протянет дочка.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Обнимите покрепче их, детской ласкою дорожите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Это счастье – короткий миг, быть счастливыми поспешите.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Ведь растают как снег весной, промелькнут дни златые эти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И покинут очаг родной повзрослевшие ваши дети.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Перелистывая альбом с фотографиями детства,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С грустью вспомните о былом о тех днях, когда были вместе.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Как же будете вы хотеть в это время опять вернуться,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Чтоб им маленьким песню спеть, щечки нежной губами коснуться.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А пока в доме детский смех, от игрушек не куда деться,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  <a:t>Вы на свете счастливее всех, берегите ж пожалуйста детство!</a:t>
            </a:r>
            <a:br>
              <a:rPr lang="ru-RU" sz="2000" b="1" dirty="0" smtClean="0">
                <a:solidFill>
                  <a:srgbClr val="4C2961"/>
                </a:solidFill>
                <a:latin typeface="Arial"/>
                <a:ea typeface="Times New Roman"/>
              </a:rPr>
            </a:br>
            <a:endParaRPr lang="ru-RU" sz="2000" b="1" dirty="0">
              <a:solidFill>
                <a:srgbClr val="4C29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645024"/>
            <a:ext cx="6739136" cy="858218"/>
          </a:xfrm>
        </p:spPr>
        <p:txBody>
          <a:bodyPr/>
          <a:lstStyle/>
          <a:p>
            <a:r>
              <a:rPr lang="ru-RU" dirty="0" smtClean="0"/>
              <a:t>Разное…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6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Семья – это маленькая вселенная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4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3963"/>
            <a:ext cx="7620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781"/>
            <a:ext cx="3816424" cy="201622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6000" dirty="0" smtClean="0">
                <a:latin typeface="Monotype Corsiva" pitchFamily="66" charset="0"/>
              </a:rPr>
              <a:t>Что такое семья?</a:t>
            </a:r>
          </a:p>
        </p:txBody>
      </p:sp>
      <p:sp>
        <p:nvSpPr>
          <p:cNvPr id="17410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19655">
            <a:off x="3561267" y="285098"/>
            <a:ext cx="512286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76927" y="2551581"/>
            <a:ext cx="597666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3200" i="1" dirty="0">
                <a:solidFill>
                  <a:prstClr val="black"/>
                </a:solidFill>
                <a:latin typeface="Monotype Corsiva" pitchFamily="66" charset="0"/>
              </a:rPr>
              <a:t>Семья — социальная группа, обладающая исторически определенной организацией, </a:t>
            </a:r>
            <a:endParaRPr lang="ru-RU" sz="3200" i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Monotype Corsiva" pitchFamily="66" charset="0"/>
              </a:rPr>
              <a:t>члены </a:t>
            </a:r>
            <a:r>
              <a:rPr lang="ru-RU" sz="3200" i="1" dirty="0">
                <a:solidFill>
                  <a:prstClr val="black"/>
                </a:solidFill>
                <a:latin typeface="Monotype Corsiva" pitchFamily="66" charset="0"/>
              </a:rPr>
              <a:t>которой связаны брачными или родственными отношениями</a:t>
            </a:r>
            <a:r>
              <a:rPr lang="en-US" sz="3200" i="1" dirty="0">
                <a:solidFill>
                  <a:prstClr val="black"/>
                </a:solidFill>
                <a:latin typeface="Monotype Corsiva" pitchFamily="66" charset="0"/>
              </a:rPr>
              <a:t>, </a:t>
            </a:r>
            <a:r>
              <a:rPr lang="ru-RU" sz="3200" i="1" dirty="0">
                <a:solidFill>
                  <a:prstClr val="black"/>
                </a:solidFill>
                <a:latin typeface="Monotype Corsiva" pitchFamily="66" charset="0"/>
              </a:rPr>
              <a:t>общностью быта, </a:t>
            </a:r>
            <a:endParaRPr lang="ru-RU" sz="3200" i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prstClr val="black"/>
                </a:solidFill>
                <a:latin typeface="Monotype Corsiva" pitchFamily="66" charset="0"/>
              </a:rPr>
              <a:t>взаимной </a:t>
            </a:r>
            <a:r>
              <a:rPr lang="ru-RU" sz="3200" i="1" dirty="0">
                <a:solidFill>
                  <a:prstClr val="black"/>
                </a:solidFill>
                <a:latin typeface="Monotype Corsiva" pitchFamily="66" charset="0"/>
              </a:rPr>
              <a:t>моральной ответственностью</a:t>
            </a:r>
            <a:r>
              <a:rPr lang="en-US" sz="3200" i="1" dirty="0">
                <a:solidFill>
                  <a:prstClr val="black"/>
                </a:solidFill>
                <a:latin typeface="Monotype Corsiva" pitchFamily="66" charset="0"/>
              </a:rPr>
              <a:t>.</a:t>
            </a:r>
            <a:r>
              <a:rPr lang="ru-RU" sz="3200" i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(С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ловарь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С.И. Ожегова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) </a:t>
            </a:r>
            <a:endParaRPr lang="ru-RU" sz="2000" dirty="0">
              <a:solidFill>
                <a:prstClr val="black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5301208"/>
            <a:ext cx="5486400" cy="566738"/>
          </a:xfrm>
        </p:spPr>
        <p:txBody>
          <a:bodyPr>
            <a:noAutofit/>
          </a:bodyPr>
          <a:lstStyle/>
          <a:p>
            <a:r>
              <a:rPr lang="ru-RU" sz="3200" dirty="0">
                <a:ea typeface="Times New Roman"/>
              </a:rPr>
              <a:t>"Семейная викторина" </a:t>
            </a:r>
            <a:br>
              <a:rPr lang="ru-RU" sz="3200" dirty="0">
                <a:ea typeface="Times New Roman"/>
              </a:rPr>
            </a:br>
            <a:endParaRPr lang="ru-RU" sz="32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48681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Times New Roman"/>
                <a:ea typeface="Times New Roman"/>
              </a:rPr>
              <a:t>По латыни</a:t>
            </a:r>
            <a:r>
              <a:rPr lang="ru-RU" sz="2800" dirty="0">
                <a:latin typeface="Times New Roman"/>
                <a:ea typeface="Times New Roman"/>
              </a:rPr>
              <a:t>  </a:t>
            </a:r>
            <a:r>
              <a:rPr lang="ru-RU" sz="2800" dirty="0" smtClean="0">
                <a:latin typeface="Times New Roman"/>
                <a:ea typeface="Times New Roman"/>
              </a:rPr>
              <a:t>«семья» … </a:t>
            </a:r>
            <a:r>
              <a:rPr lang="ru-RU" sz="2800" dirty="0">
                <a:latin typeface="Times New Roman"/>
                <a:ea typeface="Times New Roman"/>
              </a:rPr>
              <a:t>   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algn="r"/>
            <a:r>
              <a:rPr lang="ru-RU" sz="2800" dirty="0" smtClean="0">
                <a:latin typeface="Times New Roman"/>
                <a:ea typeface="Times New Roman"/>
              </a:rPr>
              <a:t>Фамилия</a:t>
            </a:r>
            <a:r>
              <a:rPr lang="ru-RU" sz="2800" dirty="0">
                <a:latin typeface="Times New Roman"/>
                <a:ea typeface="Times New Roman"/>
              </a:rPr>
              <a:t> </a:t>
            </a:r>
            <a:endParaRPr lang="ru-RU" sz="2800" dirty="0" smtClean="0">
              <a:latin typeface="Times New Roman"/>
              <a:ea typeface="Times New Roman"/>
            </a:endParaRPr>
          </a:p>
          <a:p>
            <a:r>
              <a:rPr lang="ru-RU" sz="2800" dirty="0" smtClean="0">
                <a:latin typeface="Times New Roman"/>
                <a:ea typeface="Times New Roman"/>
              </a:rPr>
              <a:t>2. «Семья»</a:t>
            </a:r>
            <a:r>
              <a:rPr lang="ru-RU" sz="2800" dirty="0">
                <a:latin typeface="Times New Roman"/>
                <a:ea typeface="Times New Roman"/>
              </a:rPr>
              <a:t> </a:t>
            </a:r>
            <a:r>
              <a:rPr lang="ru-RU" sz="2800" dirty="0" smtClean="0">
                <a:latin typeface="Times New Roman"/>
                <a:ea typeface="Times New Roman"/>
              </a:rPr>
              <a:t>по-итальянски… </a:t>
            </a:r>
          </a:p>
          <a:p>
            <a:pPr algn="r"/>
            <a:r>
              <a:rPr lang="ru-RU" sz="2800" dirty="0" smtClean="0">
                <a:latin typeface="Times New Roman"/>
                <a:ea typeface="Times New Roman"/>
              </a:rPr>
              <a:t>Мафия</a:t>
            </a:r>
            <a:r>
              <a:rPr lang="ru-RU" sz="2800" dirty="0">
                <a:latin typeface="Times New Roman"/>
                <a:ea typeface="Times New Roman"/>
              </a:rPr>
              <a:t> </a:t>
            </a:r>
            <a:endParaRPr lang="ru-RU" sz="2800" dirty="0" smtClean="0">
              <a:latin typeface="Times New Roman"/>
              <a:ea typeface="Times New Roman"/>
            </a:endParaRPr>
          </a:p>
          <a:p>
            <a:r>
              <a:rPr lang="ru-RU" sz="2800" dirty="0" smtClean="0">
                <a:latin typeface="Times New Roman"/>
                <a:ea typeface="Times New Roman"/>
              </a:rPr>
              <a:t>3.Как </a:t>
            </a:r>
            <a:r>
              <a:rPr lang="ru-RU" sz="2800" dirty="0">
                <a:latin typeface="Times New Roman"/>
                <a:ea typeface="Times New Roman"/>
              </a:rPr>
              <a:t>известно, греческая богиня Афина была богиней мудрости, и ее птицей считалась сова</a:t>
            </a:r>
            <a:r>
              <a:rPr lang="ru-RU" sz="2800" dirty="0" smtClean="0">
                <a:latin typeface="Times New Roman"/>
                <a:ea typeface="Times New Roman"/>
              </a:rPr>
              <a:t>. </a:t>
            </a:r>
          </a:p>
          <a:p>
            <a:endParaRPr lang="en-US" sz="2800" dirty="0" smtClean="0">
              <a:latin typeface="Times New Roman"/>
              <a:ea typeface="Times New Roman"/>
            </a:endParaRPr>
          </a:p>
          <a:p>
            <a:pPr algn="r"/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2384621" cy="3107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52" y="4797152"/>
            <a:ext cx="5486400" cy="566738"/>
          </a:xfrm>
        </p:spPr>
        <p:txBody>
          <a:bodyPr/>
          <a:lstStyle/>
          <a:p>
            <a:r>
              <a:rPr lang="ru-RU" dirty="0" smtClean="0"/>
              <a:t>Семейная викторина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7874"/>
          <a:stretch>
            <a:fillRect/>
          </a:stretch>
        </p:blipFill>
        <p:spPr>
          <a:xfrm>
            <a:off x="3347864" y="2321064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0872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А вот богиня Гера, </a:t>
            </a:r>
            <a:endParaRPr lang="ru-RU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супруга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Зевса, </a:t>
            </a:r>
            <a:endParaRPr lang="ru-RU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считалась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покровительницей семьи и материнства. </a:t>
            </a:r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Какая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птица считалась "птицей Геры"? </a:t>
            </a:r>
          </a:p>
        </p:txBody>
      </p:sp>
    </p:spTree>
    <p:extLst>
      <p:ext uri="{BB962C8B-B14F-4D97-AF65-F5344CB8AC3E}">
        <p14:creationId xmlns:p14="http://schemas.microsoft.com/office/powerpoint/2010/main" val="3125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Times New Roman"/>
              </a:rPr>
              <a:t>Как </a:t>
            </a:r>
            <a:r>
              <a:rPr lang="ru-RU" sz="3200" dirty="0" smtClean="0">
                <a:latin typeface="Times New Roman"/>
                <a:ea typeface="Times New Roman"/>
              </a:rPr>
              <a:t>говорят, когда разглашаются </a:t>
            </a:r>
            <a:r>
              <a:rPr lang="ru-RU" sz="3200" dirty="0">
                <a:latin typeface="Times New Roman"/>
                <a:ea typeface="Times New Roman"/>
              </a:rPr>
              <a:t>внутренние семейные неприятности и ссоры? </a:t>
            </a:r>
            <a:r>
              <a:rPr lang="ru-RU" sz="3200" dirty="0" smtClean="0">
                <a:latin typeface="Times New Roman"/>
                <a:ea typeface="Times New Roman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8" y="2902440"/>
            <a:ext cx="4740423" cy="320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4819" y="5132784"/>
            <a:ext cx="6399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(Выносить сор из избы.) 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TS10242530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TS102425308</Template>
  <TotalTime>729</TotalTime>
  <Words>493</Words>
  <Application>Microsoft Office PowerPoint</Application>
  <PresentationFormat>Экран (4:3)</PresentationFormat>
  <Paragraphs>113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TS102425308</vt:lpstr>
      <vt:lpstr>Волна</vt:lpstr>
      <vt:lpstr>Презентация PowerPoint</vt:lpstr>
      <vt:lpstr>Презентация PowerPoint</vt:lpstr>
      <vt:lpstr>Презентация PowerPoint</vt:lpstr>
      <vt:lpstr>Семья – это маленькая вселенная</vt:lpstr>
      <vt:lpstr>Презентация PowerPoint</vt:lpstr>
      <vt:lpstr>Что такое семья?</vt:lpstr>
      <vt:lpstr>"Семейная викторина"  </vt:lpstr>
      <vt:lpstr>Семейная 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Народная мудрость</vt:lpstr>
      <vt:lpstr>Народная мудрость</vt:lpstr>
      <vt:lpstr>Народная мудрость</vt:lpstr>
      <vt:lpstr>Практическая часть</vt:lpstr>
      <vt:lpstr>Презентация PowerPoint</vt:lpstr>
      <vt:lpstr>Семейные традиции</vt:lpstr>
      <vt:lpstr>Традиции семьи</vt:lpstr>
      <vt:lpstr>Традиции семьи</vt:lpstr>
      <vt:lpstr>Практическая часть</vt:lpstr>
      <vt:lpstr>Семейные традиции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Пожелания родителям!</vt:lpstr>
      <vt:lpstr>Презентация PowerPoint</vt:lpstr>
      <vt:lpstr>Подарки от детей</vt:lpstr>
      <vt:lpstr>Разное…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</dc:title>
  <dc:creator>User</dc:creator>
  <cp:lastModifiedBy>Н</cp:lastModifiedBy>
  <cp:revision>65</cp:revision>
  <dcterms:created xsi:type="dcterms:W3CDTF">2011-11-29T18:53:56Z</dcterms:created>
  <dcterms:modified xsi:type="dcterms:W3CDTF">2016-03-06T16:16:20Z</dcterms:modified>
</cp:coreProperties>
</file>